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3" r:id="rId1"/>
  </p:sldMasterIdLst>
  <p:notesMasterIdLst>
    <p:notesMasterId r:id="rId33"/>
  </p:notesMasterIdLst>
  <p:sldIdLst>
    <p:sldId id="475" r:id="rId2"/>
    <p:sldId id="466" r:id="rId3"/>
    <p:sldId id="471" r:id="rId4"/>
    <p:sldId id="387" r:id="rId5"/>
    <p:sldId id="281" r:id="rId6"/>
    <p:sldId id="280" r:id="rId7"/>
    <p:sldId id="28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67" r:id="rId19"/>
    <p:sldId id="468" r:id="rId20"/>
    <p:sldId id="469" r:id="rId21"/>
    <p:sldId id="453" r:id="rId22"/>
    <p:sldId id="454" r:id="rId23"/>
    <p:sldId id="455" r:id="rId24"/>
    <p:sldId id="456" r:id="rId25"/>
    <p:sldId id="474" r:id="rId26"/>
    <p:sldId id="476" r:id="rId27"/>
    <p:sldId id="473" r:id="rId28"/>
    <p:sldId id="472" r:id="rId29"/>
    <p:sldId id="389" r:id="rId30"/>
    <p:sldId id="381" r:id="rId31"/>
    <p:sldId id="470" r:id="rId32"/>
  </p:sldIdLst>
  <p:sldSz cx="10691813" cy="7559675"/>
  <p:notesSz cx="6858000" cy="9144000"/>
  <p:embeddedFontLst>
    <p:embeddedFont>
      <p:font typeface="Barlow ExtraBold" panose="00000900000000000000" pitchFamily="2" charset="-18"/>
      <p:bold r:id="rId34"/>
      <p:boldItalic r:id="rId35"/>
    </p:embeddedFont>
    <p:embeddedFont>
      <p:font typeface="Barlow SemiBold" panose="00000700000000000000" pitchFamily="2" charset="-18"/>
      <p:bold r:id="rId36"/>
      <p:boldItalic r:id="rId37"/>
    </p:embeddedFont>
    <p:embeddedFont>
      <p:font typeface="Open Sans" panose="020B0606030504020204" pitchFamily="34" charset="0"/>
      <p:regular r:id="rId38"/>
      <p:bold r:id="rId39"/>
      <p:italic r:id="rId40"/>
      <p:boldItalic r:id="rId41"/>
    </p:embeddedFont>
    <p:embeddedFont>
      <p:font typeface="Roboto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00"/>
    <a:srgbClr val="F1F1F1"/>
    <a:srgbClr val="F2F2F4"/>
    <a:srgbClr val="FFCF00"/>
    <a:srgbClr val="8D8D91"/>
    <a:srgbClr val="8D8D94"/>
    <a:srgbClr val="FFFFFF"/>
    <a:srgbClr val="000000"/>
    <a:srgbClr val="FFC901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8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ROJEKTY\Prezentacja\2021\WYKRES%20inwestycje%20Roztocz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Sheet1!$A$5:$A$15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Sheet1!$B$5:$B$15</c:f>
              <c:numCache>
                <c:formatCode>General</c:formatCode>
                <c:ptCount val="11"/>
                <c:pt idx="0">
                  <c:v>400</c:v>
                </c:pt>
                <c:pt idx="1">
                  <c:v>435</c:v>
                </c:pt>
                <c:pt idx="2">
                  <c:v>480</c:v>
                </c:pt>
                <c:pt idx="3">
                  <c:v>560</c:v>
                </c:pt>
                <c:pt idx="4">
                  <c:v>610</c:v>
                </c:pt>
                <c:pt idx="5">
                  <c:v>650</c:v>
                </c:pt>
                <c:pt idx="6">
                  <c:v>700</c:v>
                </c:pt>
                <c:pt idx="7">
                  <c:v>850</c:v>
                </c:pt>
                <c:pt idx="8">
                  <c:v>900</c:v>
                </c:pt>
                <c:pt idx="9">
                  <c:v>950</c:v>
                </c:pt>
                <c:pt idx="10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3E-4787-BE0B-FC7FB653742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336592479"/>
        <c:axId val="1337989119"/>
      </c:barChart>
      <c:catAx>
        <c:axId val="13365924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37989119"/>
        <c:crosses val="autoZero"/>
        <c:auto val="1"/>
        <c:lblAlgn val="ctr"/>
        <c:lblOffset val="100"/>
        <c:noMultiLvlLbl val="0"/>
      </c:catAx>
      <c:valAx>
        <c:axId val="133798911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36592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fld id="{10C02138-596C-4714-B7D8-27239CFECB36}" type="VALUE">
                      <a:rPr lang="en-US" smtClean="0"/>
                      <a:pPr/>
                      <a:t>[WARTOŚĆ]</a:t>
                    </a:fld>
                    <a:endParaRPr lang="pl-PL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911236980228725E-2"/>
                      <c:h val="5.495121951219510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1B1D-4DAE-AB11-D8CB4AC638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Arkusz1!$C$4:$C$18</c:f>
              <c:numCache>
                <c:formatCode>General</c:formatCode>
                <c:ptCount val="1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</c:numCache>
            </c:numRef>
          </c:cat>
          <c:val>
            <c:numRef>
              <c:f>Arkusz1!$D$4:$D$18</c:f>
              <c:numCache>
                <c:formatCode>General</c:formatCode>
                <c:ptCount val="15"/>
                <c:pt idx="0">
                  <c:v>3.6</c:v>
                </c:pt>
                <c:pt idx="1">
                  <c:v>3</c:v>
                </c:pt>
                <c:pt idx="2">
                  <c:v>6.1</c:v>
                </c:pt>
                <c:pt idx="3">
                  <c:v>5.5</c:v>
                </c:pt>
                <c:pt idx="4">
                  <c:v>13</c:v>
                </c:pt>
                <c:pt idx="5">
                  <c:v>9.5</c:v>
                </c:pt>
                <c:pt idx="6">
                  <c:v>18.899999999999999</c:v>
                </c:pt>
                <c:pt idx="7">
                  <c:v>5.4</c:v>
                </c:pt>
                <c:pt idx="8">
                  <c:v>7</c:v>
                </c:pt>
                <c:pt idx="9">
                  <c:v>6.1</c:v>
                </c:pt>
                <c:pt idx="10">
                  <c:v>6.1</c:v>
                </c:pt>
                <c:pt idx="11">
                  <c:v>18.8</c:v>
                </c:pt>
                <c:pt idx="12">
                  <c:v>12</c:v>
                </c:pt>
                <c:pt idx="13">
                  <c:v>19</c:v>
                </c:pt>
                <c:pt idx="1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30-462C-A9CD-74F72727A5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54467200"/>
        <c:axId val="654471360"/>
        <c:axId val="154973632"/>
      </c:bar3DChart>
      <c:catAx>
        <c:axId val="654467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54471360"/>
        <c:crosses val="autoZero"/>
        <c:auto val="1"/>
        <c:lblAlgn val="ctr"/>
        <c:lblOffset val="100"/>
        <c:noMultiLvlLbl val="0"/>
      </c:catAx>
      <c:valAx>
        <c:axId val="654471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54467200"/>
        <c:crosses val="autoZero"/>
        <c:crossBetween val="between"/>
      </c:valAx>
      <c:serAx>
        <c:axId val="154973632"/>
        <c:scaling>
          <c:orientation val="minMax"/>
        </c:scaling>
        <c:delete val="1"/>
        <c:axPos val="b"/>
        <c:majorTickMark val="none"/>
        <c:minorTickMark val="none"/>
        <c:tickLblPos val="nextTo"/>
        <c:crossAx val="654471360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4BC5E-9B36-4E6D-A3C9-3D2D9EE50BBC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35463-C45B-4863-9B60-4BCE2A155E9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8009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373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744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117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489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6860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233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49605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0977" algn="l" defTabSz="104274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D2071B23-5D16-4F4D-81EA-09B5F6F1D947}"/>
              </a:ext>
            </a:extLst>
          </p:cNvPr>
          <p:cNvSpPr/>
          <p:nvPr userDrawn="1"/>
        </p:nvSpPr>
        <p:spPr>
          <a:xfrm>
            <a:off x="170655" y="645744"/>
            <a:ext cx="10350501" cy="673588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263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C7F2E130-87C1-F988-B210-B8E900395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6492" y="144540"/>
            <a:ext cx="2031022" cy="492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6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847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7748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63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034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9992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479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3225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0802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52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C7DF-6F6A-4715-9108-E9A22C9B1D7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5293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6E382-7D4C-4165-BA4B-66767F887A3E}" type="datetimeFigureOut">
              <a:rPr lang="pl-PL" smtClean="0"/>
              <a:t>04.03.2025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5C7DF-6F6A-4715-9108-E9A22C9B1D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2561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" Type="http://schemas.openxmlformats.org/officeDocument/2006/relationships/image" Target="../media/image17.jpe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19" Type="http://schemas.openxmlformats.org/officeDocument/2006/relationships/image" Target="../media/image34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Relationship Id="rId2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tekst, zrzut ekranu, zieleń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1149A1B2-4E5F-2BC0-A53D-50CDD1BF0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" y="0"/>
            <a:ext cx="10691756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10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EAD8C3F-CA5B-EF03-8401-67AF5F77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4" b="6"/>
          <a:stretch/>
        </p:blipFill>
        <p:spPr>
          <a:xfrm>
            <a:off x="0" y="587749"/>
            <a:ext cx="10691813" cy="697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50070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6162C6B-8C83-BA18-769C-C92DDD892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0" b="12"/>
          <a:stretch/>
        </p:blipFill>
        <p:spPr>
          <a:xfrm>
            <a:off x="0" y="520117"/>
            <a:ext cx="10691813" cy="703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4538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9A8A404F-3359-25CA-D45F-7BFF6FF6C2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" t="7552" r="177" b="6"/>
          <a:stretch/>
        </p:blipFill>
        <p:spPr>
          <a:xfrm>
            <a:off x="-1" y="570971"/>
            <a:ext cx="10691813" cy="698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1119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C188369-2364-5A5F-E42F-BC2EB0CB2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5" b="13"/>
          <a:stretch/>
        </p:blipFill>
        <p:spPr>
          <a:xfrm>
            <a:off x="0" y="570451"/>
            <a:ext cx="10691813" cy="698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1180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03710841-15BE-5FDD-A8D4-BE2ED12065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7" b="7"/>
          <a:stretch/>
        </p:blipFill>
        <p:spPr>
          <a:xfrm>
            <a:off x="0" y="528505"/>
            <a:ext cx="10691813" cy="703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0771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AC9CA46A-9558-06BD-7401-56B676237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4" b="13"/>
          <a:stretch/>
        </p:blipFill>
        <p:spPr>
          <a:xfrm>
            <a:off x="0" y="553673"/>
            <a:ext cx="10691813" cy="700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29770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4D55FEF-E4BE-020C-06D5-3D4A4B684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9" b="7"/>
          <a:stretch/>
        </p:blipFill>
        <p:spPr>
          <a:xfrm>
            <a:off x="0" y="553673"/>
            <a:ext cx="10691813" cy="700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01412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178B36C-FFAC-9B6E-97BB-BAAF6A9F51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4" b="13"/>
          <a:stretch/>
        </p:blipFill>
        <p:spPr>
          <a:xfrm>
            <a:off x="0" y="553673"/>
            <a:ext cx="10691813" cy="700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7547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5E536F5-EF5E-5960-E09F-8ABAA56C4A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3" b="4"/>
          <a:stretch/>
        </p:blipFill>
        <p:spPr>
          <a:xfrm>
            <a:off x="0" y="612395"/>
            <a:ext cx="10691813" cy="694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76613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CCDCEAA-8578-C0F0-D729-9EFBEBBE58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6" b="13"/>
          <a:stretch/>
        </p:blipFill>
        <p:spPr>
          <a:xfrm>
            <a:off x="0" y="578839"/>
            <a:ext cx="10691813" cy="698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1232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ED5B848-DCEA-449B-A4BC-1205510DEE1A}"/>
              </a:ext>
            </a:extLst>
          </p:cNvPr>
          <p:cNvSpPr/>
          <p:nvPr/>
        </p:nvSpPr>
        <p:spPr>
          <a:xfrm>
            <a:off x="-1" y="-1"/>
            <a:ext cx="10691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D6A0FD7-98B2-B2E9-6773-7030C3DBE0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551" r="19089" b="28688"/>
          <a:stretch/>
        </p:blipFill>
        <p:spPr>
          <a:xfrm>
            <a:off x="0" y="2451100"/>
            <a:ext cx="3608592" cy="510857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F46FEAE4-DB77-E482-DE35-E3B0BB1D8A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4356" y="355600"/>
            <a:ext cx="5791856" cy="140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5225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rzut ekranu, multimedia, komputer&#10;&#10;Opis wygenerowany automatycznie">
            <a:extLst>
              <a:ext uri="{FF2B5EF4-FFF2-40B4-BE49-F238E27FC236}">
                <a16:creationId xmlns:a16="http://schemas.microsoft.com/office/drawing/2014/main" id="{2D3D18DA-A3A0-75B5-0685-3E3BD1D3F8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2"/>
          <a:stretch/>
        </p:blipFill>
        <p:spPr>
          <a:xfrm>
            <a:off x="0" y="578839"/>
            <a:ext cx="10691813" cy="698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8158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CE25765D-2668-FD0E-780E-D2FBE1432E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3" b="13"/>
          <a:stretch/>
        </p:blipFill>
        <p:spPr>
          <a:xfrm>
            <a:off x="0" y="545283"/>
            <a:ext cx="10691813" cy="70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0996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B3A44F6-CC00-D919-0206-72D31FEEA1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6"/>
          <a:stretch/>
        </p:blipFill>
        <p:spPr>
          <a:xfrm>
            <a:off x="0" y="569343"/>
            <a:ext cx="10691813" cy="698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9210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&#10;&#10;Opis wygenerowany automatycznie">
            <a:extLst>
              <a:ext uri="{FF2B5EF4-FFF2-40B4-BE49-F238E27FC236}">
                <a16:creationId xmlns:a16="http://schemas.microsoft.com/office/drawing/2014/main" id="{877C9329-955D-60BE-88CF-682B4E96B6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1"/>
          <a:stretch/>
        </p:blipFill>
        <p:spPr>
          <a:xfrm>
            <a:off x="0" y="560717"/>
            <a:ext cx="10691813" cy="699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66038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&#10;&#10;Opis wygenerowany automatycznie">
            <a:extLst>
              <a:ext uri="{FF2B5EF4-FFF2-40B4-BE49-F238E27FC236}">
                <a16:creationId xmlns:a16="http://schemas.microsoft.com/office/drawing/2014/main" id="{E2E82A98-78FA-5297-3C9F-16573A134A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7"/>
          <a:stretch/>
        </p:blipFill>
        <p:spPr>
          <a:xfrm>
            <a:off x="0" y="508957"/>
            <a:ext cx="10691813" cy="705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616210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377F5-F2AA-D77A-91DF-2FB0169F9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E6B89906-1549-C230-767F-D78DC9795B1D}"/>
              </a:ext>
            </a:extLst>
          </p:cNvPr>
          <p:cNvSpPr txBox="1">
            <a:spLocks/>
          </p:cNvSpPr>
          <p:nvPr/>
        </p:nvSpPr>
        <p:spPr>
          <a:xfrm>
            <a:off x="896385" y="885003"/>
            <a:ext cx="6757481" cy="884587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2646" dirty="0"/>
              <a:t>ESG i zrównoważony rozwój w firmie </a:t>
            </a:r>
          </a:p>
          <a:p>
            <a:r>
              <a:rPr lang="pl-PL" sz="2646" dirty="0"/>
              <a:t>to dbałość i odpowiedzialność za:</a:t>
            </a:r>
          </a:p>
        </p:txBody>
      </p:sp>
      <p:pic>
        <p:nvPicPr>
          <p:cNvPr id="3" name="Obraz 2" descr="Obraz zawierający tekst, zrzut ekranu, Czcionka, wizytówka&#10;&#10;Opis wygenerowany automatycznie">
            <a:extLst>
              <a:ext uri="{FF2B5EF4-FFF2-40B4-BE49-F238E27FC236}">
                <a16:creationId xmlns:a16="http://schemas.microsoft.com/office/drawing/2014/main" id="{85D6D795-0411-CC3B-6A78-78F4C436F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769285"/>
            <a:ext cx="10371666" cy="573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02239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9480E-931A-B55C-868C-84A81C838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FDEBA5B7-6786-647D-7ECB-26971DC5BF7F}"/>
              </a:ext>
            </a:extLst>
          </p:cNvPr>
          <p:cNvSpPr txBox="1">
            <a:spLocks/>
          </p:cNvSpPr>
          <p:nvPr/>
        </p:nvSpPr>
        <p:spPr>
          <a:xfrm>
            <a:off x="896386" y="885003"/>
            <a:ext cx="9344894" cy="1542313"/>
          </a:xfrm>
          <a:prstGeom prst="rect">
            <a:avLst/>
          </a:prstGeom>
        </p:spPr>
        <p:txBody>
          <a:bodyPr vert="horz" lIns="75597" tIns="37798" rIns="75597" bIns="37798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pl-PL" sz="2400" dirty="0"/>
              <a:t>Wspieramy przyszłych specjalistów – sponsoring i stypendia </a:t>
            </a:r>
          </a:p>
          <a:p>
            <a:pPr>
              <a:lnSpc>
                <a:spcPct val="100000"/>
              </a:lnSpc>
            </a:pPr>
            <a:r>
              <a:rPr lang="pl-PL" sz="2400" b="0" dirty="0"/>
              <a:t>dla uczniów klas patronackich Zespołu Szkół Techniczno-Motoryzacyjnych w Tomaszowie Lubelskim</a:t>
            </a:r>
          </a:p>
        </p:txBody>
      </p:sp>
      <p:pic>
        <p:nvPicPr>
          <p:cNvPr id="3" name="Obraz 2" descr="Obraz zawierający ubrania, osoba, człowiek, uśmiech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21690609-79D2-83E0-256A-300DBD6C1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0" b="10344"/>
          <a:stretch/>
        </p:blipFill>
        <p:spPr>
          <a:xfrm>
            <a:off x="820050" y="2159000"/>
            <a:ext cx="9051711" cy="492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206849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a 3" descr="Drużyna">
            <a:extLst>
              <a:ext uri="{FF2B5EF4-FFF2-40B4-BE49-F238E27FC236}">
                <a16:creationId xmlns:a16="http://schemas.microsoft.com/office/drawing/2014/main" id="{386AF007-4778-46B8-A4CB-6A1690D6B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4095" y="3175555"/>
            <a:ext cx="1295944" cy="1295944"/>
          </a:xfrm>
          <a:prstGeom prst="rect">
            <a:avLst/>
          </a:prstGeom>
        </p:spPr>
      </p:pic>
      <p:sp>
        <p:nvSpPr>
          <p:cNvPr id="10" name="Tytuł 1">
            <a:extLst>
              <a:ext uri="{FF2B5EF4-FFF2-40B4-BE49-F238E27FC236}">
                <a16:creationId xmlns:a16="http://schemas.microsoft.com/office/drawing/2014/main" id="{AE2A747B-0D27-41EA-A34C-069B256CD07F}"/>
              </a:ext>
            </a:extLst>
          </p:cNvPr>
          <p:cNvSpPr txBox="1">
            <a:spLocks/>
          </p:cNvSpPr>
          <p:nvPr/>
        </p:nvSpPr>
        <p:spPr>
          <a:xfrm>
            <a:off x="673518" y="4615712"/>
            <a:ext cx="1717593" cy="884587"/>
          </a:xfrm>
          <a:prstGeom prst="rect">
            <a:avLst/>
          </a:prstGeom>
        </p:spPr>
        <p:txBody>
          <a:bodyPr vert="horz" lIns="75597" tIns="37798" rIns="75597" bIns="37798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4960" dirty="0"/>
              <a:t>1000+</a:t>
            </a: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E8092517-F645-43BF-A51A-CDC17418C715}"/>
              </a:ext>
            </a:extLst>
          </p:cNvPr>
          <p:cNvSpPr txBox="1">
            <a:spLocks/>
          </p:cNvSpPr>
          <p:nvPr/>
        </p:nvSpPr>
        <p:spPr>
          <a:xfrm>
            <a:off x="896386" y="885003"/>
            <a:ext cx="4945614" cy="884587"/>
          </a:xfrm>
          <a:prstGeom prst="rect">
            <a:avLst/>
          </a:prstGeom>
        </p:spPr>
        <p:txBody>
          <a:bodyPr vert="horz" lIns="75597" tIns="37798" rIns="75597" bIns="37798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2646" dirty="0"/>
              <a:t>Zatrudnienie w RST ROZTOCZE</a:t>
            </a:r>
          </a:p>
          <a:p>
            <a:r>
              <a:rPr lang="pl-PL" sz="1700" dirty="0"/>
              <a:t>w latach 2014-2024</a:t>
            </a:r>
          </a:p>
        </p:txBody>
      </p:sp>
      <p:graphicFrame>
        <p:nvGraphicFramePr>
          <p:cNvPr id="7" name="Chart 3">
            <a:extLst>
              <a:ext uri="{FF2B5EF4-FFF2-40B4-BE49-F238E27FC236}">
                <a16:creationId xmlns:a16="http://schemas.microsoft.com/office/drawing/2014/main" id="{1504B131-15B8-471F-9056-FF4669D062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4682471"/>
              </p:ext>
            </p:extLst>
          </p:nvPr>
        </p:nvGraphicFramePr>
        <p:xfrm>
          <a:off x="2643447" y="2417873"/>
          <a:ext cx="7374847" cy="3545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4">
            <a:extLst>
              <a:ext uri="{FF2B5EF4-FFF2-40B4-BE49-F238E27FC236}">
                <a16:creationId xmlns:a16="http://schemas.microsoft.com/office/drawing/2014/main" id="{FD81DFDC-D9E7-4337-A996-B0CF8B1C0C14}"/>
              </a:ext>
            </a:extLst>
          </p:cNvPr>
          <p:cNvSpPr txBox="1"/>
          <p:nvPr/>
        </p:nvSpPr>
        <p:spPr>
          <a:xfrm>
            <a:off x="2863243" y="5893321"/>
            <a:ext cx="531074" cy="29238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sz="1000" b="1" dirty="0">
                <a:latin typeface="Open Sans" charset="0"/>
                <a:ea typeface="Open Sans" charset="0"/>
                <a:cs typeface="Open Sans" charset="0"/>
              </a:rPr>
              <a:t>2014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100E7390-83BB-460A-9F69-A8E60D82A231}"/>
              </a:ext>
            </a:extLst>
          </p:cNvPr>
          <p:cNvSpPr txBox="1"/>
          <p:nvPr/>
        </p:nvSpPr>
        <p:spPr>
          <a:xfrm>
            <a:off x="4145814" y="5893321"/>
            <a:ext cx="531074" cy="29238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sz="1000" b="1" dirty="0">
                <a:latin typeface="Open Sans" charset="0"/>
                <a:ea typeface="Open Sans" charset="0"/>
                <a:cs typeface="Open Sans" charset="0"/>
              </a:rPr>
              <a:t>2016</a:t>
            </a:r>
            <a:endParaRPr lang="en-US" sz="1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0228392E-0E12-4AB0-B54C-9B60B404384A}"/>
              </a:ext>
            </a:extLst>
          </p:cNvPr>
          <p:cNvSpPr txBox="1"/>
          <p:nvPr/>
        </p:nvSpPr>
        <p:spPr>
          <a:xfrm>
            <a:off x="5439769" y="5893321"/>
            <a:ext cx="531074" cy="29238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US" sz="1000" b="1" dirty="0">
                <a:latin typeface="Open Sans" charset="0"/>
                <a:ea typeface="Open Sans" charset="0"/>
                <a:cs typeface="Open Sans" charset="0"/>
              </a:rPr>
              <a:t>201</a:t>
            </a:r>
            <a:r>
              <a:rPr lang="pl-PL" sz="1000" b="1" dirty="0">
                <a:latin typeface="Open Sans" charset="0"/>
                <a:ea typeface="Open Sans" charset="0"/>
                <a:cs typeface="Open Sans" charset="0"/>
              </a:rPr>
              <a:t>8</a:t>
            </a:r>
            <a:endParaRPr lang="en-US" sz="1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94ADCAC1-A814-4DF3-AD68-970F64D3930E}"/>
              </a:ext>
            </a:extLst>
          </p:cNvPr>
          <p:cNvSpPr txBox="1"/>
          <p:nvPr/>
        </p:nvSpPr>
        <p:spPr>
          <a:xfrm>
            <a:off x="6732225" y="5893321"/>
            <a:ext cx="531074" cy="29238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sz="1000" b="1" dirty="0">
                <a:latin typeface="Open Sans" charset="0"/>
                <a:ea typeface="Open Sans" charset="0"/>
                <a:cs typeface="Open Sans" charset="0"/>
              </a:rPr>
              <a:t>2020</a:t>
            </a:r>
            <a:endParaRPr lang="en-US" sz="1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AF7A8CDF-7E15-442C-BCBE-2A38E38FF136}"/>
              </a:ext>
            </a:extLst>
          </p:cNvPr>
          <p:cNvSpPr txBox="1"/>
          <p:nvPr/>
        </p:nvSpPr>
        <p:spPr>
          <a:xfrm>
            <a:off x="8024681" y="5893321"/>
            <a:ext cx="531074" cy="29238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US" sz="1000" b="1" dirty="0">
                <a:latin typeface="Open Sans" charset="0"/>
                <a:ea typeface="Open Sans" charset="0"/>
                <a:cs typeface="Open Sans" charset="0"/>
              </a:rPr>
              <a:t>20</a:t>
            </a:r>
            <a:r>
              <a:rPr lang="pl-PL" sz="1000" b="1" dirty="0">
                <a:latin typeface="Open Sans" charset="0"/>
                <a:ea typeface="Open Sans" charset="0"/>
                <a:cs typeface="Open Sans" charset="0"/>
              </a:rPr>
              <a:t>22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90FA81B6-DF76-40FB-9DE1-81E28E1ABFFC}"/>
              </a:ext>
            </a:extLst>
          </p:cNvPr>
          <p:cNvSpPr txBox="1"/>
          <p:nvPr/>
        </p:nvSpPr>
        <p:spPr>
          <a:xfrm>
            <a:off x="9326644" y="5893321"/>
            <a:ext cx="531074" cy="29238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US" sz="1000" b="1" dirty="0">
                <a:latin typeface="Open Sans" charset="0"/>
                <a:ea typeface="Open Sans" charset="0"/>
                <a:cs typeface="Open Sans" charset="0"/>
              </a:rPr>
              <a:t>202</a:t>
            </a:r>
            <a:r>
              <a:rPr lang="pl-PL" sz="1000" b="1" dirty="0">
                <a:latin typeface="Open Sans" charset="0"/>
                <a:ea typeface="Open Sans" charset="0"/>
                <a:cs typeface="Open Sans" charset="0"/>
              </a:rPr>
              <a:t>4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CEE121F8-D5BE-4AC3-8C1C-F6111B4AB9EB}"/>
              </a:ext>
            </a:extLst>
          </p:cNvPr>
          <p:cNvSpPr txBox="1"/>
          <p:nvPr/>
        </p:nvSpPr>
        <p:spPr>
          <a:xfrm>
            <a:off x="2891139" y="4263750"/>
            <a:ext cx="522144" cy="41549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b="1" dirty="0">
                <a:latin typeface="Open Sans" charset="0"/>
                <a:ea typeface="Open Sans" charset="0"/>
                <a:cs typeface="Open Sans" charset="0"/>
              </a:rPr>
              <a:t>400</a:t>
            </a:r>
            <a:endParaRPr lang="en-US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6A3C7860-67E4-4B3C-8784-A86CC61DAB9F}"/>
              </a:ext>
            </a:extLst>
          </p:cNvPr>
          <p:cNvSpPr txBox="1"/>
          <p:nvPr/>
        </p:nvSpPr>
        <p:spPr>
          <a:xfrm>
            <a:off x="4145814" y="3978697"/>
            <a:ext cx="445333" cy="41549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b="1" dirty="0">
                <a:latin typeface="Open Sans" charset="0"/>
                <a:ea typeface="Open Sans" charset="0"/>
                <a:cs typeface="Open Sans" charset="0"/>
              </a:rPr>
              <a:t>480</a:t>
            </a:r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25981BF3-241B-417F-82DD-A064C4E646ED}"/>
              </a:ext>
            </a:extLst>
          </p:cNvPr>
          <p:cNvSpPr txBox="1"/>
          <p:nvPr/>
        </p:nvSpPr>
        <p:spPr>
          <a:xfrm>
            <a:off x="5439769" y="3630398"/>
            <a:ext cx="472474" cy="41549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b="1" dirty="0">
                <a:latin typeface="Open Sans" charset="0"/>
                <a:ea typeface="Open Sans" charset="0"/>
                <a:cs typeface="Open Sans" charset="0"/>
              </a:rPr>
              <a:t>610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69E0D71C-DB37-44B1-A354-0A99DE417758}"/>
              </a:ext>
            </a:extLst>
          </p:cNvPr>
          <p:cNvSpPr txBox="1"/>
          <p:nvPr/>
        </p:nvSpPr>
        <p:spPr>
          <a:xfrm>
            <a:off x="6732225" y="3422649"/>
            <a:ext cx="469554" cy="41549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b="1" dirty="0">
                <a:latin typeface="Open Sans" charset="0"/>
                <a:ea typeface="Open Sans" charset="0"/>
                <a:cs typeface="Open Sans" charset="0"/>
              </a:rPr>
              <a:t>700</a:t>
            </a:r>
            <a:endParaRPr lang="en-US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F633CF39-4A0A-4D24-A205-B882B21183DB}"/>
              </a:ext>
            </a:extLst>
          </p:cNvPr>
          <p:cNvSpPr txBox="1"/>
          <p:nvPr/>
        </p:nvSpPr>
        <p:spPr>
          <a:xfrm>
            <a:off x="9168801" y="2574044"/>
            <a:ext cx="814386" cy="41549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b="1" dirty="0">
                <a:latin typeface="Open Sans" charset="0"/>
                <a:ea typeface="Open Sans" charset="0"/>
                <a:cs typeface="Open Sans" charset="0"/>
              </a:rPr>
              <a:t>1000+</a:t>
            </a:r>
            <a:endParaRPr lang="en-US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8E6109A-4740-C0F5-11C6-E70A285ACA0A}"/>
              </a:ext>
            </a:extLst>
          </p:cNvPr>
          <p:cNvSpPr txBox="1"/>
          <p:nvPr/>
        </p:nvSpPr>
        <p:spPr>
          <a:xfrm>
            <a:off x="8024681" y="2870814"/>
            <a:ext cx="469554" cy="415498"/>
          </a:xfrm>
          <a:prstGeom prst="rect">
            <a:avLst/>
          </a:prstGeom>
          <a:noFill/>
        </p:spPr>
        <p:txBody>
          <a:bodyPr wrap="square" lIns="0" tIns="91440" r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pl-PL" b="1" dirty="0">
                <a:latin typeface="Open Sans" charset="0"/>
                <a:ea typeface="Open Sans" charset="0"/>
                <a:cs typeface="Open Sans" charset="0"/>
              </a:rPr>
              <a:t>900</a:t>
            </a:r>
            <a:endParaRPr lang="en-US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93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12283-E311-251F-2408-1497C757B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>
            <a:extLst>
              <a:ext uri="{FF2B5EF4-FFF2-40B4-BE49-F238E27FC236}">
                <a16:creationId xmlns:a16="http://schemas.microsoft.com/office/drawing/2014/main" id="{55B6A3BE-481C-8AFC-D47F-C1AA9D0F2CFD}"/>
              </a:ext>
            </a:extLst>
          </p:cNvPr>
          <p:cNvSpPr txBox="1">
            <a:spLocks/>
          </p:cNvSpPr>
          <p:nvPr/>
        </p:nvSpPr>
        <p:spPr>
          <a:xfrm>
            <a:off x="896386" y="885003"/>
            <a:ext cx="4945614" cy="884587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3600" dirty="0"/>
              <a:t>Inwestycje</a:t>
            </a:r>
            <a:r>
              <a:rPr lang="pl-PL" sz="2400" dirty="0"/>
              <a:t> </a:t>
            </a:r>
          </a:p>
          <a:p>
            <a:r>
              <a:rPr lang="pl-PL" sz="1600" dirty="0"/>
              <a:t>2010-2024 (mln PLN)</a:t>
            </a:r>
          </a:p>
        </p:txBody>
      </p:sp>
      <p:graphicFrame>
        <p:nvGraphicFramePr>
          <p:cNvPr id="4" name="Wykres 3">
            <a:extLst>
              <a:ext uri="{FF2B5EF4-FFF2-40B4-BE49-F238E27FC236}">
                <a16:creationId xmlns:a16="http://schemas.microsoft.com/office/drawing/2014/main" id="{3883F0C1-99E7-08CE-037E-D3C1D8173AC5}"/>
              </a:ext>
            </a:extLst>
          </p:cNvPr>
          <p:cNvGraphicFramePr>
            <a:graphicFrameLocks/>
          </p:cNvGraphicFramePr>
          <p:nvPr/>
        </p:nvGraphicFramePr>
        <p:xfrm>
          <a:off x="1128474" y="1866900"/>
          <a:ext cx="8434864" cy="520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3412044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ekstu 13">
            <a:extLst>
              <a:ext uri="{FF2B5EF4-FFF2-40B4-BE49-F238E27FC236}">
                <a16:creationId xmlns:a16="http://schemas.microsoft.com/office/drawing/2014/main" id="{5A3CE9C5-0748-4E81-8404-7AC6E8876567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33700" y="2120504"/>
            <a:ext cx="3251200" cy="1525587"/>
          </a:xfrm>
        </p:spPr>
        <p:txBody>
          <a:bodyPr>
            <a:normAutofit fontScale="55000" lnSpcReduction="20000"/>
          </a:bodyPr>
          <a:lstStyle/>
          <a:p>
            <a:r>
              <a:rPr lang="pl-PL" dirty="0" err="1"/>
              <a:t>Exportujemy</a:t>
            </a:r>
            <a:r>
              <a:rPr lang="pl-PL" dirty="0"/>
              <a:t> do </a:t>
            </a:r>
          </a:p>
          <a:p>
            <a:r>
              <a:rPr lang="pl-PL" sz="2315" b="1" dirty="0">
                <a:highlight>
                  <a:srgbClr val="FFC901"/>
                </a:highlight>
              </a:rPr>
              <a:t>40 krajów </a:t>
            </a:r>
          </a:p>
          <a:p>
            <a:endParaRPr lang="pl-PL" dirty="0"/>
          </a:p>
          <a:p>
            <a:r>
              <a:rPr lang="pl-PL" dirty="0"/>
              <a:t>Posiadamy ponad</a:t>
            </a:r>
          </a:p>
          <a:p>
            <a:r>
              <a:rPr lang="pl-PL" sz="2315" b="1" dirty="0">
                <a:highlight>
                  <a:srgbClr val="FFC901"/>
                </a:highlight>
              </a:rPr>
              <a:t>4000 klientów</a:t>
            </a:r>
          </a:p>
        </p:txBody>
      </p:sp>
      <p:sp>
        <p:nvSpPr>
          <p:cNvPr id="10" name="Symbol zastępczy tekstu 3">
            <a:extLst>
              <a:ext uri="{FF2B5EF4-FFF2-40B4-BE49-F238E27FC236}">
                <a16:creationId xmlns:a16="http://schemas.microsoft.com/office/drawing/2014/main" id="{E9D2B00A-8192-41BE-BABA-224928EC3DEC}"/>
              </a:ext>
            </a:extLst>
          </p:cNvPr>
          <p:cNvSpPr txBox="1">
            <a:spLocks/>
          </p:cNvSpPr>
          <p:nvPr/>
        </p:nvSpPr>
        <p:spPr>
          <a:xfrm>
            <a:off x="1276031" y="4559842"/>
            <a:ext cx="2811254" cy="951959"/>
          </a:xfrm>
          <a:prstGeom prst="rect">
            <a:avLst/>
          </a:prstGeom>
        </p:spPr>
        <p:txBody>
          <a:bodyPr vert="horz" lIns="75597" tIns="37798" rIns="75597" bIns="37798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984" b="1" dirty="0"/>
              <a:t>Dystrybutorzy</a:t>
            </a:r>
          </a:p>
          <a:p>
            <a:endParaRPr lang="pl-PL" sz="1323" dirty="0"/>
          </a:p>
          <a:p>
            <a:r>
              <a:rPr lang="pl-PL" sz="1984" b="1" dirty="0"/>
              <a:t>Kontrahenci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588B8259-4E87-4F74-97CA-E45AA5178A78}"/>
              </a:ext>
            </a:extLst>
          </p:cNvPr>
          <p:cNvSpPr/>
          <p:nvPr/>
        </p:nvSpPr>
        <p:spPr>
          <a:xfrm>
            <a:off x="975701" y="5226564"/>
            <a:ext cx="165586" cy="16558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88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B7D0FA88-21EC-4BBC-9C06-E7FE914F9760}"/>
              </a:ext>
            </a:extLst>
          </p:cNvPr>
          <p:cNvSpPr/>
          <p:nvPr/>
        </p:nvSpPr>
        <p:spPr>
          <a:xfrm>
            <a:off x="933700" y="4559846"/>
            <a:ext cx="254801" cy="2548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88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1FD48A2-CF89-43F5-B2DB-45B511C37322}"/>
              </a:ext>
            </a:extLst>
          </p:cNvPr>
          <p:cNvSpPr txBox="1">
            <a:spLocks/>
          </p:cNvSpPr>
          <p:nvPr/>
        </p:nvSpPr>
        <p:spPr>
          <a:xfrm>
            <a:off x="896386" y="885003"/>
            <a:ext cx="4945614" cy="884587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2646" dirty="0"/>
              <a:t>Kontrahenci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78DDA13-08AB-6F4D-E7B1-8F353075C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25" r="28525"/>
          <a:stretch/>
        </p:blipFill>
        <p:spPr>
          <a:xfrm>
            <a:off x="3912176" y="1533161"/>
            <a:ext cx="6258360" cy="506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8871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Obraz 30">
            <a:extLst>
              <a:ext uri="{FF2B5EF4-FFF2-40B4-BE49-F238E27FC236}">
                <a16:creationId xmlns:a16="http://schemas.microsoft.com/office/drawing/2014/main" id="{354CDB34-0BD2-AF17-B3B2-CFC1D26FD6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6" t="678" r="5065" b="-15"/>
          <a:stretch/>
        </p:blipFill>
        <p:spPr>
          <a:xfrm>
            <a:off x="176259" y="640081"/>
            <a:ext cx="10336576" cy="487125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7EEEF21E-F1A5-6A52-A3FE-883EE5BBC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30221" y="5854164"/>
            <a:ext cx="488179" cy="556937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96A726E7-BCC2-DD87-927F-75EF5ED39B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5535" y="5846691"/>
            <a:ext cx="522245" cy="522245"/>
          </a:xfrm>
          <a:prstGeom prst="rect">
            <a:avLst/>
          </a:prstGeom>
        </p:spPr>
      </p:pic>
      <p:pic>
        <p:nvPicPr>
          <p:cNvPr id="11" name="Grafika 10">
            <a:extLst>
              <a:ext uri="{FF2B5EF4-FFF2-40B4-BE49-F238E27FC236}">
                <a16:creationId xmlns:a16="http://schemas.microsoft.com/office/drawing/2014/main" id="{3DBE02D9-99D6-F8AD-AF2F-A51D88F6C0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38387" y="5854164"/>
            <a:ext cx="590530" cy="590530"/>
          </a:xfrm>
          <a:prstGeom prst="rect">
            <a:avLst/>
          </a:prstGeom>
        </p:spPr>
      </p:pic>
      <p:pic>
        <p:nvPicPr>
          <p:cNvPr id="13" name="Grafika 12">
            <a:extLst>
              <a:ext uri="{FF2B5EF4-FFF2-40B4-BE49-F238E27FC236}">
                <a16:creationId xmlns:a16="http://schemas.microsoft.com/office/drawing/2014/main" id="{DC15D957-5D88-D89B-6FA7-8E4746B001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74629" y="5805917"/>
            <a:ext cx="687025" cy="687025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FF54FC-CFD3-E3B6-7451-0BAFA86E28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85339" y="5884474"/>
            <a:ext cx="488179" cy="488179"/>
          </a:xfrm>
          <a:prstGeom prst="rect">
            <a:avLst/>
          </a:prstGeom>
        </p:spPr>
      </p:pic>
      <p:pic>
        <p:nvPicPr>
          <p:cNvPr id="17" name="Grafika 16">
            <a:extLst>
              <a:ext uri="{FF2B5EF4-FFF2-40B4-BE49-F238E27FC236}">
                <a16:creationId xmlns:a16="http://schemas.microsoft.com/office/drawing/2014/main" id="{5FF01D50-1AF3-3E7E-23A2-FE4E66C2E48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553173" y="5928693"/>
            <a:ext cx="815439" cy="399399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F14B9D16-641C-F071-A8A2-179162E84B43}"/>
              </a:ext>
            </a:extLst>
          </p:cNvPr>
          <p:cNvSpPr txBox="1">
            <a:spLocks/>
          </p:cNvSpPr>
          <p:nvPr/>
        </p:nvSpPr>
        <p:spPr>
          <a:xfrm>
            <a:off x="255840" y="6492942"/>
            <a:ext cx="1541636" cy="546753"/>
          </a:xfrm>
          <a:prstGeom prst="rect">
            <a:avLst/>
          </a:prstGeom>
        </p:spPr>
        <p:txBody>
          <a:bodyPr vert="horz" lIns="60140" tIns="30070" rIns="60140" bIns="3007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2387" b="0" dirty="0">
                <a:latin typeface="Barlow ExtraBold" panose="00000900000000000000" pitchFamily="2" charset="-18"/>
              </a:rPr>
              <a:t>35 lat</a:t>
            </a:r>
          </a:p>
          <a:p>
            <a:pPr algn="ctr"/>
            <a:r>
              <a:rPr lang="pl-PL" sz="955" b="0" dirty="0">
                <a:latin typeface="Barlow SemiBold" panose="00000700000000000000" pitchFamily="2" charset="-18"/>
              </a:rPr>
              <a:t>doświadczenia</a:t>
            </a:r>
          </a:p>
        </p:txBody>
      </p:sp>
      <p:sp>
        <p:nvSpPr>
          <p:cNvPr id="19" name="Tytuł 1">
            <a:extLst>
              <a:ext uri="{FF2B5EF4-FFF2-40B4-BE49-F238E27FC236}">
                <a16:creationId xmlns:a16="http://schemas.microsoft.com/office/drawing/2014/main" id="{E15D4728-D77E-8332-BA2F-37F6D4400E8B}"/>
              </a:ext>
            </a:extLst>
          </p:cNvPr>
          <p:cNvSpPr txBox="1">
            <a:spLocks/>
          </p:cNvSpPr>
          <p:nvPr/>
        </p:nvSpPr>
        <p:spPr>
          <a:xfrm>
            <a:off x="1997281" y="6492942"/>
            <a:ext cx="1472741" cy="546753"/>
          </a:xfrm>
          <a:prstGeom prst="rect">
            <a:avLst/>
          </a:prstGeom>
        </p:spPr>
        <p:txBody>
          <a:bodyPr vert="horz" lIns="60140" tIns="30070" rIns="60140" bIns="3007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2546" b="0" dirty="0">
                <a:latin typeface="Barlow ExtraBold" panose="00000900000000000000" pitchFamily="2" charset="-18"/>
              </a:rPr>
              <a:t>30 000 </a:t>
            </a:r>
            <a:r>
              <a:rPr lang="pl-PL" sz="1750" b="0" dirty="0">
                <a:latin typeface="Barlow ExtraBold" panose="00000900000000000000" pitchFamily="2" charset="-18"/>
              </a:rPr>
              <a:t>m</a:t>
            </a:r>
            <a:r>
              <a:rPr lang="pl-PL" sz="1750" b="0" baseline="30000" dirty="0">
                <a:latin typeface="Barlow ExtraBold" panose="00000900000000000000" pitchFamily="2" charset="-18"/>
              </a:rPr>
              <a:t>2</a:t>
            </a:r>
          </a:p>
        </p:txBody>
      </p:sp>
      <p:sp>
        <p:nvSpPr>
          <p:cNvPr id="21" name="Tytuł 1">
            <a:extLst>
              <a:ext uri="{FF2B5EF4-FFF2-40B4-BE49-F238E27FC236}">
                <a16:creationId xmlns:a16="http://schemas.microsoft.com/office/drawing/2014/main" id="{CDF2C153-00B8-740F-B64B-A813DA09F65E}"/>
              </a:ext>
            </a:extLst>
          </p:cNvPr>
          <p:cNvSpPr txBox="1">
            <a:spLocks/>
          </p:cNvSpPr>
          <p:nvPr/>
        </p:nvSpPr>
        <p:spPr>
          <a:xfrm>
            <a:off x="3718683" y="6492942"/>
            <a:ext cx="1541636" cy="546753"/>
          </a:xfrm>
          <a:prstGeom prst="rect">
            <a:avLst/>
          </a:prstGeom>
        </p:spPr>
        <p:txBody>
          <a:bodyPr vert="horz" lIns="60140" tIns="30070" rIns="60140" bIns="3007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2387" b="0" dirty="0">
                <a:latin typeface="Barlow ExtraBold" panose="00000900000000000000" pitchFamily="2" charset="-18"/>
              </a:rPr>
              <a:t>1000+</a:t>
            </a:r>
          </a:p>
        </p:txBody>
      </p:sp>
      <p:sp>
        <p:nvSpPr>
          <p:cNvPr id="22" name="Tytuł 1">
            <a:extLst>
              <a:ext uri="{FF2B5EF4-FFF2-40B4-BE49-F238E27FC236}">
                <a16:creationId xmlns:a16="http://schemas.microsoft.com/office/drawing/2014/main" id="{27AC1181-5D61-0AB4-957F-BC2009D8CCA3}"/>
              </a:ext>
            </a:extLst>
          </p:cNvPr>
          <p:cNvSpPr txBox="1">
            <a:spLocks/>
          </p:cNvSpPr>
          <p:nvPr/>
        </p:nvSpPr>
        <p:spPr>
          <a:xfrm>
            <a:off x="5439376" y="6492942"/>
            <a:ext cx="1541636" cy="546753"/>
          </a:xfrm>
          <a:prstGeom prst="rect">
            <a:avLst/>
          </a:prstGeom>
        </p:spPr>
        <p:txBody>
          <a:bodyPr vert="horz" lIns="60140" tIns="30070" rIns="60140" bIns="3007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2387" b="0" dirty="0">
                <a:latin typeface="Barlow ExtraBold" panose="00000900000000000000" pitchFamily="2" charset="-18"/>
              </a:rPr>
              <a:t>350+</a:t>
            </a:r>
          </a:p>
          <a:p>
            <a:pPr algn="ctr"/>
            <a:r>
              <a:rPr lang="pl-PL" sz="955" b="0" dirty="0">
                <a:latin typeface="Barlow SemiBold" panose="00000700000000000000" pitchFamily="2" charset="-18"/>
              </a:rPr>
              <a:t>maszyn</a:t>
            </a:r>
          </a:p>
        </p:txBody>
      </p:sp>
      <p:sp>
        <p:nvSpPr>
          <p:cNvPr id="23" name="Tytuł 1">
            <a:extLst>
              <a:ext uri="{FF2B5EF4-FFF2-40B4-BE49-F238E27FC236}">
                <a16:creationId xmlns:a16="http://schemas.microsoft.com/office/drawing/2014/main" id="{E13661C4-7336-A854-4A93-1E1D8E147D88}"/>
              </a:ext>
            </a:extLst>
          </p:cNvPr>
          <p:cNvSpPr txBox="1">
            <a:spLocks/>
          </p:cNvSpPr>
          <p:nvPr/>
        </p:nvSpPr>
        <p:spPr>
          <a:xfrm>
            <a:off x="7190075" y="6492942"/>
            <a:ext cx="1541636" cy="546753"/>
          </a:xfrm>
          <a:prstGeom prst="rect">
            <a:avLst/>
          </a:prstGeom>
        </p:spPr>
        <p:txBody>
          <a:bodyPr vert="horz" lIns="60140" tIns="30070" rIns="60140" bIns="3007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2387" b="0" dirty="0">
                <a:latin typeface="Barlow ExtraBold" panose="00000900000000000000" pitchFamily="2" charset="-18"/>
              </a:rPr>
              <a:t>7000+</a:t>
            </a:r>
          </a:p>
          <a:p>
            <a:pPr algn="ctr"/>
            <a:r>
              <a:rPr lang="pl-PL" sz="955" b="0" dirty="0">
                <a:latin typeface="Barlow SemiBold" panose="00000700000000000000" pitchFamily="2" charset="-18"/>
              </a:rPr>
              <a:t>produktów</a:t>
            </a:r>
          </a:p>
        </p:txBody>
      </p:sp>
      <p:sp>
        <p:nvSpPr>
          <p:cNvPr id="24" name="Tytuł 1">
            <a:extLst>
              <a:ext uri="{FF2B5EF4-FFF2-40B4-BE49-F238E27FC236}">
                <a16:creationId xmlns:a16="http://schemas.microsoft.com/office/drawing/2014/main" id="{8FCC0789-C269-6E05-7DF6-868D6033D983}"/>
              </a:ext>
            </a:extLst>
          </p:cNvPr>
          <p:cNvSpPr txBox="1">
            <a:spLocks/>
          </p:cNvSpPr>
          <p:nvPr/>
        </p:nvSpPr>
        <p:spPr>
          <a:xfrm>
            <a:off x="8903492" y="6492942"/>
            <a:ext cx="1541636" cy="546753"/>
          </a:xfrm>
          <a:prstGeom prst="rect">
            <a:avLst/>
          </a:prstGeom>
        </p:spPr>
        <p:txBody>
          <a:bodyPr vert="horz" lIns="60140" tIns="30070" rIns="60140" bIns="3007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2387" b="0" dirty="0">
                <a:latin typeface="Barlow ExtraBold" panose="00000900000000000000" pitchFamily="2" charset="-18"/>
              </a:rPr>
              <a:t>100 000</a:t>
            </a:r>
          </a:p>
          <a:p>
            <a:pPr algn="ctr"/>
            <a:r>
              <a:rPr lang="pl-PL" sz="955" b="0" dirty="0">
                <a:latin typeface="Barlow SemiBold" panose="00000700000000000000" pitchFamily="2" charset="-18"/>
              </a:rPr>
              <a:t>paczek rocznie</a:t>
            </a:r>
          </a:p>
        </p:txBody>
      </p:sp>
      <p:sp>
        <p:nvSpPr>
          <p:cNvPr id="28" name="Prostokąt: zaokrąglone rogi 27">
            <a:extLst>
              <a:ext uri="{FF2B5EF4-FFF2-40B4-BE49-F238E27FC236}">
                <a16:creationId xmlns:a16="http://schemas.microsoft.com/office/drawing/2014/main" id="{22305519-5AE5-2739-D55D-01790F7B536B}"/>
              </a:ext>
            </a:extLst>
          </p:cNvPr>
          <p:cNvSpPr/>
          <p:nvPr/>
        </p:nvSpPr>
        <p:spPr>
          <a:xfrm>
            <a:off x="1846331" y="5764325"/>
            <a:ext cx="36371" cy="1295748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29" name="Prostokąt: zaokrąglone rogi 28">
            <a:extLst>
              <a:ext uri="{FF2B5EF4-FFF2-40B4-BE49-F238E27FC236}">
                <a16:creationId xmlns:a16="http://schemas.microsoft.com/office/drawing/2014/main" id="{2DA37EA9-EE3C-3C0D-05E9-37D643A95C14}"/>
              </a:ext>
            </a:extLst>
          </p:cNvPr>
          <p:cNvSpPr/>
          <p:nvPr/>
        </p:nvSpPr>
        <p:spPr>
          <a:xfrm>
            <a:off x="3584602" y="5752916"/>
            <a:ext cx="36371" cy="1295748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30" name="Prostokąt: zaokrąglone rogi 29">
            <a:extLst>
              <a:ext uri="{FF2B5EF4-FFF2-40B4-BE49-F238E27FC236}">
                <a16:creationId xmlns:a16="http://schemas.microsoft.com/office/drawing/2014/main" id="{D16A8322-20A6-8608-D073-1D8A12882A48}"/>
              </a:ext>
            </a:extLst>
          </p:cNvPr>
          <p:cNvSpPr/>
          <p:nvPr/>
        </p:nvSpPr>
        <p:spPr>
          <a:xfrm>
            <a:off x="5322873" y="5752916"/>
            <a:ext cx="36371" cy="1295748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32" name="Prostokąt: zaokrąglone rogi 31">
            <a:extLst>
              <a:ext uri="{FF2B5EF4-FFF2-40B4-BE49-F238E27FC236}">
                <a16:creationId xmlns:a16="http://schemas.microsoft.com/office/drawing/2014/main" id="{1B98F815-5378-9A91-BEEE-EF2BA43EF967}"/>
              </a:ext>
            </a:extLst>
          </p:cNvPr>
          <p:cNvSpPr/>
          <p:nvPr/>
        </p:nvSpPr>
        <p:spPr>
          <a:xfrm>
            <a:off x="7061145" y="5752916"/>
            <a:ext cx="36371" cy="1295748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  <p:sp>
        <p:nvSpPr>
          <p:cNvPr id="33" name="Prostokąt: zaokrąglone rogi 32">
            <a:extLst>
              <a:ext uri="{FF2B5EF4-FFF2-40B4-BE49-F238E27FC236}">
                <a16:creationId xmlns:a16="http://schemas.microsoft.com/office/drawing/2014/main" id="{2EE7F48C-8ADE-4289-64DE-9774F59C5449}"/>
              </a:ext>
            </a:extLst>
          </p:cNvPr>
          <p:cNvSpPr/>
          <p:nvPr/>
        </p:nvSpPr>
        <p:spPr>
          <a:xfrm>
            <a:off x="8799416" y="5752916"/>
            <a:ext cx="36371" cy="1295748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32"/>
          </a:p>
        </p:txBody>
      </p:sp>
    </p:spTree>
    <p:extLst>
      <p:ext uri="{BB962C8B-B14F-4D97-AF65-F5344CB8AC3E}">
        <p14:creationId xmlns:p14="http://schemas.microsoft.com/office/powerpoint/2010/main" val="1219578834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52867D71-BB2A-454C-A939-64CE50FDDE9D}"/>
              </a:ext>
            </a:extLst>
          </p:cNvPr>
          <p:cNvSpPr txBox="1">
            <a:spLocks/>
          </p:cNvSpPr>
          <p:nvPr/>
        </p:nvSpPr>
        <p:spPr>
          <a:xfrm>
            <a:off x="896386" y="885003"/>
            <a:ext cx="4945614" cy="884587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2646" dirty="0"/>
              <a:t>Kontrahenci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A82233DE-69A8-E6A6-8CFC-6E80ADB11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r="1150"/>
          <a:stretch/>
        </p:blipFill>
        <p:spPr>
          <a:xfrm>
            <a:off x="1678463" y="1408863"/>
            <a:ext cx="7610624" cy="561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77642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ED5B848-DCEA-449B-A4BC-1205510DEE1A}"/>
              </a:ext>
            </a:extLst>
          </p:cNvPr>
          <p:cNvSpPr/>
          <p:nvPr/>
        </p:nvSpPr>
        <p:spPr>
          <a:xfrm>
            <a:off x="-1" y="-1"/>
            <a:ext cx="10691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30F40473-9114-CD2D-0676-13F754296D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551" r="19089" b="28688"/>
          <a:stretch/>
        </p:blipFill>
        <p:spPr>
          <a:xfrm>
            <a:off x="0" y="2451100"/>
            <a:ext cx="3608592" cy="510857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CD1EEB7-2147-DCA1-9B41-4A1180293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9317" y="322281"/>
            <a:ext cx="3382094" cy="820896"/>
          </a:xfrm>
          <a:prstGeom prst="rect">
            <a:avLst/>
          </a:prstGeom>
        </p:spPr>
      </p:pic>
      <p:sp>
        <p:nvSpPr>
          <p:cNvPr id="2" name="object 17">
            <a:extLst>
              <a:ext uri="{FF2B5EF4-FFF2-40B4-BE49-F238E27FC236}">
                <a16:creationId xmlns:a16="http://schemas.microsoft.com/office/drawing/2014/main" id="{8B231056-9C6D-35F0-5277-4D4C2BEFA8FF}"/>
              </a:ext>
            </a:extLst>
          </p:cNvPr>
          <p:cNvSpPr txBox="1">
            <a:spLocks/>
          </p:cNvSpPr>
          <p:nvPr/>
        </p:nvSpPr>
        <p:spPr>
          <a:xfrm>
            <a:off x="1502567" y="3594278"/>
            <a:ext cx="7686675" cy="626833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695" marR="5078" algn="ctr">
              <a:lnSpc>
                <a:spcPct val="120400"/>
              </a:lnSpc>
              <a:spcBef>
                <a:spcPts val="100"/>
              </a:spcBef>
            </a:pPr>
            <a:r>
              <a:rPr lang="pl-PL" sz="3600" b="1" kern="0" spc="5" dirty="0">
                <a:solidFill>
                  <a:sysClr val="windowText" lastClr="000000"/>
                </a:solidFill>
                <a:latin typeface="Roboto"/>
                <a:cs typeface="Roboto"/>
              </a:rPr>
              <a:t>Dziękujemy za uwagę</a:t>
            </a:r>
            <a:endParaRPr lang="pl-PL" sz="3600" b="1" kern="0" spc="15" dirty="0">
              <a:solidFill>
                <a:sysClr val="windowText" lastClr="000000"/>
              </a:solidFill>
              <a:latin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98461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B3D655DF-99A3-432C-B68E-8922CD44DEA3}"/>
              </a:ext>
            </a:extLst>
          </p:cNvPr>
          <p:cNvSpPr/>
          <p:nvPr/>
        </p:nvSpPr>
        <p:spPr>
          <a:xfrm>
            <a:off x="1" y="532347"/>
            <a:ext cx="10691812" cy="7027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FFD93764-76B6-4196-A6F5-A5CE91909D67}"/>
              </a:ext>
            </a:extLst>
          </p:cNvPr>
          <p:cNvSpPr txBox="1"/>
          <p:nvPr/>
        </p:nvSpPr>
        <p:spPr>
          <a:xfrm>
            <a:off x="812060" y="4663989"/>
            <a:ext cx="2657003" cy="236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4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</a:pPr>
            <a:endParaRPr lang="pl-PL" sz="132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6232" indent="-236232">
              <a:lnSpc>
                <a:spcPts val="1984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Zamknięcia przemysłowe</a:t>
            </a:r>
          </a:p>
          <a:p>
            <a:pPr marL="236232" indent="-236232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Obróbka skrawaniem</a:t>
            </a:r>
          </a:p>
          <a:p>
            <a:pPr marL="236232" indent="-236232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Obróbka blach</a:t>
            </a:r>
          </a:p>
          <a:p>
            <a:pPr marL="236232" indent="-236232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Odlewnictwo stopów cynku</a:t>
            </a:r>
          </a:p>
          <a:p>
            <a:pPr marL="236232" indent="-236232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Tworzywa sztuczne</a:t>
            </a:r>
          </a:p>
          <a:p>
            <a:pPr marL="236232" indent="-236232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Narzędziownia</a:t>
            </a:r>
          </a:p>
          <a:p>
            <a:pPr marL="236232" indent="-236232">
              <a:lnSpc>
                <a:spcPts val="1984"/>
              </a:lnSpc>
              <a:buClr>
                <a:schemeClr val="accent4">
                  <a:lumMod val="60000"/>
                  <a:lumOff val="40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endParaRPr lang="pl-PL" sz="132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E3EDC4BC-FF19-4766-81D5-3409A84BA27C}"/>
              </a:ext>
            </a:extLst>
          </p:cNvPr>
          <p:cNvSpPr txBox="1"/>
          <p:nvPr/>
        </p:nvSpPr>
        <p:spPr>
          <a:xfrm>
            <a:off x="4041563" y="4654812"/>
            <a:ext cx="2657003" cy="117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4"/>
              </a:lnSpc>
              <a:buClr>
                <a:schemeClr val="accent1">
                  <a:lumMod val="75000"/>
                </a:schemeClr>
              </a:buClr>
              <a:buSzPct val="150000"/>
            </a:pPr>
            <a:endParaRPr lang="pl-PL" sz="132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6232" indent="-236232">
              <a:lnSpc>
                <a:spcPts val="1984"/>
              </a:lnSpc>
              <a:buClr>
                <a:schemeClr val="accent1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Części dla lotnictwa</a:t>
            </a:r>
          </a:p>
          <a:p>
            <a:pPr marL="236232" indent="-236232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Obróbka skrawaniem</a:t>
            </a:r>
          </a:p>
          <a:p>
            <a:pPr marL="236232" indent="-236232">
              <a:lnSpc>
                <a:spcPct val="150000"/>
              </a:lnSpc>
              <a:buClr>
                <a:schemeClr val="accent1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Części dla motoryzacji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33613D14-4139-4A98-A06B-D72F4C87A68C}"/>
              </a:ext>
            </a:extLst>
          </p:cNvPr>
          <p:cNvSpPr txBox="1"/>
          <p:nvPr/>
        </p:nvSpPr>
        <p:spPr>
          <a:xfrm>
            <a:off x="7300120" y="4654811"/>
            <a:ext cx="2556862" cy="160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4"/>
              </a:lnSpc>
              <a:buClr>
                <a:srgbClr val="C00000"/>
              </a:buClr>
              <a:buSzPct val="150000"/>
            </a:pPr>
            <a:endParaRPr lang="pl-PL" sz="132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6232" indent="-236232">
              <a:lnSpc>
                <a:spcPts val="1984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Obróbka galwaniczna</a:t>
            </a:r>
          </a:p>
          <a:p>
            <a:pPr marL="236232" indent="-236232">
              <a:lnSpc>
                <a:spcPts val="1984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Odlewnictwo stopów cynku</a:t>
            </a:r>
          </a:p>
          <a:p>
            <a:pPr marL="236232" indent="-236232">
              <a:lnSpc>
                <a:spcPts val="1984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sz="1323" dirty="0">
                <a:latin typeface="Arial" panose="020B0604020202020204" pitchFamily="34" charset="0"/>
                <a:cs typeface="Arial" panose="020B0604020202020204" pitchFamily="34" charset="0"/>
              </a:rPr>
              <a:t>Narzędziownia</a:t>
            </a:r>
          </a:p>
          <a:p>
            <a:pPr>
              <a:lnSpc>
                <a:spcPts val="1984"/>
              </a:lnSpc>
              <a:buClr>
                <a:srgbClr val="FF0000"/>
              </a:buClr>
              <a:buSzPct val="150000"/>
            </a:pPr>
            <a:endParaRPr lang="pl-PL" sz="132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6232" indent="-236232">
              <a:lnSpc>
                <a:spcPts val="1984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endParaRPr lang="pl-PL" sz="132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92614E7E-F732-43FF-9E32-B194259F9F38}"/>
              </a:ext>
            </a:extLst>
          </p:cNvPr>
          <p:cNvSpPr txBox="1"/>
          <p:nvPr/>
        </p:nvSpPr>
        <p:spPr>
          <a:xfrm>
            <a:off x="896384" y="4512166"/>
            <a:ext cx="2592649" cy="323358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>
              <a:lnSpc>
                <a:spcPts val="1984"/>
              </a:lnSpc>
              <a:buClr>
                <a:schemeClr val="accent1">
                  <a:lumMod val="75000"/>
                </a:schemeClr>
              </a:buClr>
              <a:buSzPct val="150000"/>
            </a:pPr>
            <a:r>
              <a:rPr lang="pl-PL" sz="1323" b="1" dirty="0">
                <a:latin typeface="Arial" panose="020B0604020202020204" pitchFamily="34" charset="0"/>
                <a:cs typeface="Arial" panose="020B0604020202020204" pitchFamily="34" charset="0"/>
              </a:rPr>
              <a:t>Obszary działalności</a:t>
            </a:r>
          </a:p>
        </p:txBody>
      </p:sp>
      <p:grpSp>
        <p:nvGrpSpPr>
          <p:cNvPr id="22" name="Grupa 21">
            <a:extLst>
              <a:ext uri="{FF2B5EF4-FFF2-40B4-BE49-F238E27FC236}">
                <a16:creationId xmlns:a16="http://schemas.microsoft.com/office/drawing/2014/main" id="{C054A19B-D6DA-462D-A301-2FCB2A7131D2}"/>
              </a:ext>
            </a:extLst>
          </p:cNvPr>
          <p:cNvGrpSpPr/>
          <p:nvPr/>
        </p:nvGrpSpPr>
        <p:grpSpPr>
          <a:xfrm>
            <a:off x="4795251" y="1531483"/>
            <a:ext cx="1181224" cy="1180760"/>
            <a:chOff x="5319605" y="3288834"/>
            <a:chExt cx="1550664" cy="1550054"/>
          </a:xfrm>
        </p:grpSpPr>
        <p:sp>
          <p:nvSpPr>
            <p:cNvPr id="23" name="Owal 22">
              <a:extLst>
                <a:ext uri="{FF2B5EF4-FFF2-40B4-BE49-F238E27FC236}">
                  <a16:creationId xmlns:a16="http://schemas.microsoft.com/office/drawing/2014/main" id="{E3A0E5F0-87B8-467A-868A-32DC14AE5479}"/>
                </a:ext>
              </a:extLst>
            </p:cNvPr>
            <p:cNvSpPr/>
            <p:nvPr/>
          </p:nvSpPr>
          <p:spPr>
            <a:xfrm>
              <a:off x="5319605" y="3288834"/>
              <a:ext cx="1548538" cy="15500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1488" dirty="0"/>
                <a:t> </a:t>
              </a:r>
            </a:p>
          </p:txBody>
        </p:sp>
        <p:sp>
          <p:nvSpPr>
            <p:cNvPr id="24" name="Owal 23">
              <a:extLst>
                <a:ext uri="{FF2B5EF4-FFF2-40B4-BE49-F238E27FC236}">
                  <a16:creationId xmlns:a16="http://schemas.microsoft.com/office/drawing/2014/main" id="{E3D951C8-1EF4-441F-B61F-421336DB9960}"/>
                </a:ext>
              </a:extLst>
            </p:cNvPr>
            <p:cNvSpPr/>
            <p:nvPr/>
          </p:nvSpPr>
          <p:spPr>
            <a:xfrm>
              <a:off x="5321731" y="3288834"/>
              <a:ext cx="1548538" cy="1550054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3504" t="5872" r="3504" b="122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88" dirty="0"/>
            </a:p>
          </p:txBody>
        </p:sp>
      </p:grpSp>
      <p:grpSp>
        <p:nvGrpSpPr>
          <p:cNvPr id="25" name="Grupa 24">
            <a:extLst>
              <a:ext uri="{FF2B5EF4-FFF2-40B4-BE49-F238E27FC236}">
                <a16:creationId xmlns:a16="http://schemas.microsoft.com/office/drawing/2014/main" id="{333FA1BF-ADCE-4DC9-85B1-E7AD693870A9}"/>
              </a:ext>
            </a:extLst>
          </p:cNvPr>
          <p:cNvGrpSpPr/>
          <p:nvPr/>
        </p:nvGrpSpPr>
        <p:grpSpPr>
          <a:xfrm>
            <a:off x="7929530" y="1450962"/>
            <a:ext cx="1280233" cy="1281486"/>
            <a:chOff x="9047514" y="3288834"/>
            <a:chExt cx="1548538" cy="1550054"/>
          </a:xfrm>
        </p:grpSpPr>
        <p:sp>
          <p:nvSpPr>
            <p:cNvPr id="26" name="Owal 25">
              <a:extLst>
                <a:ext uri="{FF2B5EF4-FFF2-40B4-BE49-F238E27FC236}">
                  <a16:creationId xmlns:a16="http://schemas.microsoft.com/office/drawing/2014/main" id="{7C13EBB2-7708-4691-8160-D0032F07213C}"/>
                </a:ext>
              </a:extLst>
            </p:cNvPr>
            <p:cNvSpPr/>
            <p:nvPr/>
          </p:nvSpPr>
          <p:spPr>
            <a:xfrm>
              <a:off x="9047514" y="3288834"/>
              <a:ext cx="1548538" cy="15500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88" dirty="0"/>
            </a:p>
          </p:txBody>
        </p:sp>
        <p:sp>
          <p:nvSpPr>
            <p:cNvPr id="27" name="Owal 26">
              <a:extLst>
                <a:ext uri="{FF2B5EF4-FFF2-40B4-BE49-F238E27FC236}">
                  <a16:creationId xmlns:a16="http://schemas.microsoft.com/office/drawing/2014/main" id="{A93DA120-363E-452D-9074-951697E0FFE2}"/>
                </a:ext>
              </a:extLst>
            </p:cNvPr>
            <p:cNvSpPr/>
            <p:nvPr/>
          </p:nvSpPr>
          <p:spPr>
            <a:xfrm>
              <a:off x="9047514" y="3288834"/>
              <a:ext cx="1548538" cy="155005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15128" t="24453" r="15128" b="2445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88" dirty="0"/>
            </a:p>
          </p:txBody>
        </p:sp>
      </p:grpSp>
      <p:pic>
        <p:nvPicPr>
          <p:cNvPr id="4" name="Grafika 3" descr="Drużyna">
            <a:extLst>
              <a:ext uri="{FF2B5EF4-FFF2-40B4-BE49-F238E27FC236}">
                <a16:creationId xmlns:a16="http://schemas.microsoft.com/office/drawing/2014/main" id="{64168D58-A2E5-42F5-849E-D59FA2A02A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82234" y="3243868"/>
            <a:ext cx="561014" cy="561014"/>
          </a:xfrm>
          <a:prstGeom prst="rect">
            <a:avLst/>
          </a:prstGeom>
        </p:spPr>
      </p:pic>
      <p:pic>
        <p:nvPicPr>
          <p:cNvPr id="6" name="Grafika 5" descr="Miejscowość">
            <a:extLst>
              <a:ext uri="{FF2B5EF4-FFF2-40B4-BE49-F238E27FC236}">
                <a16:creationId xmlns:a16="http://schemas.microsoft.com/office/drawing/2014/main" id="{0AE6F622-8CA1-4BD7-A5E8-2CFCC16D9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63950" y="3186070"/>
            <a:ext cx="671867" cy="671867"/>
          </a:xfrm>
          <a:prstGeom prst="rect">
            <a:avLst/>
          </a:prstGeom>
        </p:spPr>
      </p:pic>
      <p:sp>
        <p:nvSpPr>
          <p:cNvPr id="28" name="Tytuł 1">
            <a:extLst>
              <a:ext uri="{FF2B5EF4-FFF2-40B4-BE49-F238E27FC236}">
                <a16:creationId xmlns:a16="http://schemas.microsoft.com/office/drawing/2014/main" id="{9D61B3DC-0EF8-468B-B044-259637E452A2}"/>
              </a:ext>
            </a:extLst>
          </p:cNvPr>
          <p:cNvSpPr txBox="1">
            <a:spLocks/>
          </p:cNvSpPr>
          <p:nvPr/>
        </p:nvSpPr>
        <p:spPr>
          <a:xfrm>
            <a:off x="2701721" y="3831890"/>
            <a:ext cx="931680" cy="371951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dirty="0"/>
              <a:t>1000+</a:t>
            </a:r>
          </a:p>
        </p:txBody>
      </p:sp>
      <p:sp>
        <p:nvSpPr>
          <p:cNvPr id="29" name="Tytuł 1">
            <a:extLst>
              <a:ext uri="{FF2B5EF4-FFF2-40B4-BE49-F238E27FC236}">
                <a16:creationId xmlns:a16="http://schemas.microsoft.com/office/drawing/2014/main" id="{B4B88344-D23E-4E37-8F99-003A91DFA745}"/>
              </a:ext>
            </a:extLst>
          </p:cNvPr>
          <p:cNvSpPr txBox="1">
            <a:spLocks/>
          </p:cNvSpPr>
          <p:nvPr/>
        </p:nvSpPr>
        <p:spPr>
          <a:xfrm>
            <a:off x="1505535" y="3831891"/>
            <a:ext cx="1286983" cy="356410"/>
          </a:xfrm>
          <a:prstGeom prst="rect">
            <a:avLst/>
          </a:prstGeom>
        </p:spPr>
        <p:txBody>
          <a:bodyPr vert="horz" lIns="75597" tIns="37798" rIns="75597" bIns="37798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spc="-125" dirty="0"/>
              <a:t>30 000 </a:t>
            </a:r>
            <a:r>
              <a:rPr lang="pl-PL" sz="1488" dirty="0"/>
              <a:t>m2</a:t>
            </a:r>
          </a:p>
        </p:txBody>
      </p:sp>
      <p:pic>
        <p:nvPicPr>
          <p:cNvPr id="11" name="Grafika 10" descr="Kalendarz dzienny">
            <a:extLst>
              <a:ext uri="{FF2B5EF4-FFF2-40B4-BE49-F238E27FC236}">
                <a16:creationId xmlns:a16="http://schemas.microsoft.com/office/drawing/2014/main" id="{488012E8-A26D-4374-AA2B-D9A4311595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9611" y="3154335"/>
            <a:ext cx="671867" cy="671867"/>
          </a:xfrm>
          <a:prstGeom prst="rect">
            <a:avLst/>
          </a:prstGeom>
        </p:spPr>
      </p:pic>
      <p:sp>
        <p:nvSpPr>
          <p:cNvPr id="30" name="Tytuł 1">
            <a:extLst>
              <a:ext uri="{FF2B5EF4-FFF2-40B4-BE49-F238E27FC236}">
                <a16:creationId xmlns:a16="http://schemas.microsoft.com/office/drawing/2014/main" id="{1C56765E-CF1F-4050-BF6D-D49E02BF7E5D}"/>
              </a:ext>
            </a:extLst>
          </p:cNvPr>
          <p:cNvSpPr txBox="1">
            <a:spLocks/>
          </p:cNvSpPr>
          <p:nvPr/>
        </p:nvSpPr>
        <p:spPr>
          <a:xfrm>
            <a:off x="675070" y="3826206"/>
            <a:ext cx="894455" cy="371951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b="0" dirty="0"/>
              <a:t>1991r</a:t>
            </a:r>
            <a:r>
              <a:rPr lang="pl-PL" sz="1984" dirty="0"/>
              <a:t>.</a:t>
            </a:r>
          </a:p>
        </p:txBody>
      </p:sp>
      <p:pic>
        <p:nvPicPr>
          <p:cNvPr id="31" name="Grafika 30" descr="Drużyna">
            <a:extLst>
              <a:ext uri="{FF2B5EF4-FFF2-40B4-BE49-F238E27FC236}">
                <a16:creationId xmlns:a16="http://schemas.microsoft.com/office/drawing/2014/main" id="{054815E2-B542-4361-9DAF-19DCFBCD812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83171" y="3235873"/>
            <a:ext cx="561014" cy="561014"/>
          </a:xfrm>
          <a:prstGeom prst="rect">
            <a:avLst/>
          </a:prstGeom>
        </p:spPr>
      </p:pic>
      <p:pic>
        <p:nvPicPr>
          <p:cNvPr id="32" name="Grafika 31" descr="Miejscowość">
            <a:extLst>
              <a:ext uri="{FF2B5EF4-FFF2-40B4-BE49-F238E27FC236}">
                <a16:creationId xmlns:a16="http://schemas.microsoft.com/office/drawing/2014/main" id="{8B0BFDDA-4F8C-4AC2-85D8-5C459C3CEF6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10289" y="3178075"/>
            <a:ext cx="671867" cy="671867"/>
          </a:xfrm>
          <a:prstGeom prst="rect">
            <a:avLst/>
          </a:prstGeom>
        </p:spPr>
      </p:pic>
      <p:sp>
        <p:nvSpPr>
          <p:cNvPr id="33" name="Tytuł 1">
            <a:extLst>
              <a:ext uri="{FF2B5EF4-FFF2-40B4-BE49-F238E27FC236}">
                <a16:creationId xmlns:a16="http://schemas.microsoft.com/office/drawing/2014/main" id="{F9803091-1128-4CF1-A838-535476A306DE}"/>
              </a:ext>
            </a:extLst>
          </p:cNvPr>
          <p:cNvSpPr txBox="1">
            <a:spLocks/>
          </p:cNvSpPr>
          <p:nvPr/>
        </p:nvSpPr>
        <p:spPr>
          <a:xfrm>
            <a:off x="5948059" y="3823895"/>
            <a:ext cx="631239" cy="371951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dirty="0"/>
              <a:t>175</a:t>
            </a:r>
          </a:p>
        </p:txBody>
      </p:sp>
      <p:sp>
        <p:nvSpPr>
          <p:cNvPr id="34" name="Tytuł 1">
            <a:extLst>
              <a:ext uri="{FF2B5EF4-FFF2-40B4-BE49-F238E27FC236}">
                <a16:creationId xmlns:a16="http://schemas.microsoft.com/office/drawing/2014/main" id="{D77B267F-03CC-4686-8D9E-8809DDBCDB75}"/>
              </a:ext>
            </a:extLst>
          </p:cNvPr>
          <p:cNvSpPr txBox="1">
            <a:spLocks/>
          </p:cNvSpPr>
          <p:nvPr/>
        </p:nvSpPr>
        <p:spPr>
          <a:xfrm>
            <a:off x="4702730" y="3823896"/>
            <a:ext cx="1286983" cy="356410"/>
          </a:xfrm>
          <a:prstGeom prst="rect">
            <a:avLst/>
          </a:prstGeom>
        </p:spPr>
        <p:txBody>
          <a:bodyPr vert="horz" lIns="75597" tIns="37798" rIns="75597" bIns="37798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spc="-125" dirty="0"/>
              <a:t>8 000 </a:t>
            </a:r>
            <a:r>
              <a:rPr lang="pl-PL" sz="1488" dirty="0"/>
              <a:t>m2</a:t>
            </a:r>
          </a:p>
        </p:txBody>
      </p:sp>
      <p:pic>
        <p:nvPicPr>
          <p:cNvPr id="35" name="Grafika 34" descr="Kalendarz dzienny">
            <a:extLst>
              <a:ext uri="{FF2B5EF4-FFF2-40B4-BE49-F238E27FC236}">
                <a16:creationId xmlns:a16="http://schemas.microsoft.com/office/drawing/2014/main" id="{31FD35CB-CDA4-402C-A2FD-BE7516F0850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69691" y="3146341"/>
            <a:ext cx="671867" cy="671867"/>
          </a:xfrm>
          <a:prstGeom prst="rect">
            <a:avLst/>
          </a:prstGeom>
        </p:spPr>
      </p:pic>
      <p:sp>
        <p:nvSpPr>
          <p:cNvPr id="36" name="Tytuł 1">
            <a:extLst>
              <a:ext uri="{FF2B5EF4-FFF2-40B4-BE49-F238E27FC236}">
                <a16:creationId xmlns:a16="http://schemas.microsoft.com/office/drawing/2014/main" id="{078C0811-4AF2-4E20-ABF7-40D5FF2F0F4E}"/>
              </a:ext>
            </a:extLst>
          </p:cNvPr>
          <p:cNvSpPr txBox="1">
            <a:spLocks/>
          </p:cNvSpPr>
          <p:nvPr/>
        </p:nvSpPr>
        <p:spPr>
          <a:xfrm>
            <a:off x="3965150" y="3818211"/>
            <a:ext cx="894455" cy="371951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b="0" dirty="0"/>
              <a:t>1969r</a:t>
            </a:r>
            <a:r>
              <a:rPr lang="pl-PL" sz="1984" dirty="0"/>
              <a:t>.</a:t>
            </a:r>
          </a:p>
        </p:txBody>
      </p:sp>
      <p:pic>
        <p:nvPicPr>
          <p:cNvPr id="37" name="Grafika 36" descr="Drużyna">
            <a:extLst>
              <a:ext uri="{FF2B5EF4-FFF2-40B4-BE49-F238E27FC236}">
                <a16:creationId xmlns:a16="http://schemas.microsoft.com/office/drawing/2014/main" id="{46C1225B-0CAD-4F87-8896-8BD37800CBE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177897" y="3243868"/>
            <a:ext cx="561014" cy="561014"/>
          </a:xfrm>
          <a:prstGeom prst="rect">
            <a:avLst/>
          </a:prstGeom>
        </p:spPr>
      </p:pic>
      <p:pic>
        <p:nvPicPr>
          <p:cNvPr id="38" name="Grafika 37" descr="Miejscowość">
            <a:extLst>
              <a:ext uri="{FF2B5EF4-FFF2-40B4-BE49-F238E27FC236}">
                <a16:creationId xmlns:a16="http://schemas.microsoft.com/office/drawing/2014/main" id="{FE50D51A-1114-4E7B-AC68-98CD42D306E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92541" y="3186070"/>
            <a:ext cx="671867" cy="671867"/>
          </a:xfrm>
          <a:prstGeom prst="rect">
            <a:avLst/>
          </a:prstGeom>
        </p:spPr>
      </p:pic>
      <p:sp>
        <p:nvSpPr>
          <p:cNvPr id="39" name="Tytuł 1">
            <a:extLst>
              <a:ext uri="{FF2B5EF4-FFF2-40B4-BE49-F238E27FC236}">
                <a16:creationId xmlns:a16="http://schemas.microsoft.com/office/drawing/2014/main" id="{62B9C4FE-0DCA-4884-A71C-5DCA13D76CA9}"/>
              </a:ext>
            </a:extLst>
          </p:cNvPr>
          <p:cNvSpPr txBox="1">
            <a:spLocks/>
          </p:cNvSpPr>
          <p:nvPr/>
        </p:nvSpPr>
        <p:spPr>
          <a:xfrm>
            <a:off x="9142788" y="3831890"/>
            <a:ext cx="631239" cy="371951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dirty="0"/>
              <a:t>55</a:t>
            </a:r>
          </a:p>
        </p:txBody>
      </p:sp>
      <p:sp>
        <p:nvSpPr>
          <p:cNvPr id="40" name="Tytuł 1">
            <a:extLst>
              <a:ext uri="{FF2B5EF4-FFF2-40B4-BE49-F238E27FC236}">
                <a16:creationId xmlns:a16="http://schemas.microsoft.com/office/drawing/2014/main" id="{BA4C2CB4-AF69-4B0B-A870-F42A19F0325E}"/>
              </a:ext>
            </a:extLst>
          </p:cNvPr>
          <p:cNvSpPr txBox="1">
            <a:spLocks/>
          </p:cNvSpPr>
          <p:nvPr/>
        </p:nvSpPr>
        <p:spPr>
          <a:xfrm>
            <a:off x="8007094" y="3831891"/>
            <a:ext cx="1286983" cy="356410"/>
          </a:xfrm>
          <a:prstGeom prst="rect">
            <a:avLst/>
          </a:prstGeom>
        </p:spPr>
        <p:txBody>
          <a:bodyPr vert="horz" lIns="75597" tIns="37798" rIns="75597" bIns="37798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spc="-125" dirty="0"/>
              <a:t>5 000 </a:t>
            </a:r>
            <a:r>
              <a:rPr lang="pl-PL" sz="1488" dirty="0"/>
              <a:t>m2</a:t>
            </a:r>
          </a:p>
        </p:txBody>
      </p:sp>
      <p:pic>
        <p:nvPicPr>
          <p:cNvPr id="41" name="Grafika 40" descr="Kalendarz dzienny">
            <a:extLst>
              <a:ext uri="{FF2B5EF4-FFF2-40B4-BE49-F238E27FC236}">
                <a16:creationId xmlns:a16="http://schemas.microsoft.com/office/drawing/2014/main" id="{F8F27DCF-8E59-47BC-B620-0ADB231DB06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300116" y="3154335"/>
            <a:ext cx="671867" cy="671867"/>
          </a:xfrm>
          <a:prstGeom prst="rect">
            <a:avLst/>
          </a:prstGeom>
        </p:spPr>
      </p:pic>
      <p:sp>
        <p:nvSpPr>
          <p:cNvPr id="42" name="Tytuł 1">
            <a:extLst>
              <a:ext uri="{FF2B5EF4-FFF2-40B4-BE49-F238E27FC236}">
                <a16:creationId xmlns:a16="http://schemas.microsoft.com/office/drawing/2014/main" id="{B64208FE-EFE7-47D0-A5B7-65B7A02F1500}"/>
              </a:ext>
            </a:extLst>
          </p:cNvPr>
          <p:cNvSpPr txBox="1">
            <a:spLocks/>
          </p:cNvSpPr>
          <p:nvPr/>
        </p:nvSpPr>
        <p:spPr>
          <a:xfrm>
            <a:off x="7195574" y="3826206"/>
            <a:ext cx="894455" cy="371951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1984" b="0" dirty="0"/>
              <a:t>1994r</a:t>
            </a:r>
            <a:r>
              <a:rPr lang="pl-PL" sz="1984" dirty="0"/>
              <a:t>.</a:t>
            </a:r>
          </a:p>
        </p:txBody>
      </p:sp>
      <p:cxnSp>
        <p:nvCxnSpPr>
          <p:cNvPr id="5" name="Łącznik prosty 4">
            <a:extLst>
              <a:ext uri="{FF2B5EF4-FFF2-40B4-BE49-F238E27FC236}">
                <a16:creationId xmlns:a16="http://schemas.microsoft.com/office/drawing/2014/main" id="{FD991A8E-D216-40D9-A8A9-B1FAD009941A}"/>
              </a:ext>
            </a:extLst>
          </p:cNvPr>
          <p:cNvCxnSpPr>
            <a:cxnSpLocks/>
          </p:cNvCxnSpPr>
          <p:nvPr/>
        </p:nvCxnSpPr>
        <p:spPr>
          <a:xfrm>
            <a:off x="3827735" y="3243868"/>
            <a:ext cx="0" cy="322822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Łącznik prosty 42">
            <a:extLst>
              <a:ext uri="{FF2B5EF4-FFF2-40B4-BE49-F238E27FC236}">
                <a16:creationId xmlns:a16="http://schemas.microsoft.com/office/drawing/2014/main" id="{64855C1D-D9CF-4402-BEDE-863CECA2E7B4}"/>
              </a:ext>
            </a:extLst>
          </p:cNvPr>
          <p:cNvCxnSpPr>
            <a:cxnSpLocks/>
          </p:cNvCxnSpPr>
          <p:nvPr/>
        </p:nvCxnSpPr>
        <p:spPr>
          <a:xfrm>
            <a:off x="6923481" y="3235873"/>
            <a:ext cx="0" cy="323622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ytuł 1">
            <a:extLst>
              <a:ext uri="{FF2B5EF4-FFF2-40B4-BE49-F238E27FC236}">
                <a16:creationId xmlns:a16="http://schemas.microsoft.com/office/drawing/2014/main" id="{36CA73EB-FA31-473E-B0E7-5A85BD9DF749}"/>
              </a:ext>
            </a:extLst>
          </p:cNvPr>
          <p:cNvSpPr txBox="1">
            <a:spLocks/>
          </p:cNvSpPr>
          <p:nvPr/>
        </p:nvSpPr>
        <p:spPr>
          <a:xfrm>
            <a:off x="896384" y="847314"/>
            <a:ext cx="9035425" cy="884587"/>
          </a:xfrm>
          <a:prstGeom prst="rect">
            <a:avLst/>
          </a:prstGeom>
        </p:spPr>
        <p:txBody>
          <a:bodyPr vert="horz" lIns="75597" tIns="37798" rIns="75597" bIns="37798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pl-PL" sz="2646" dirty="0"/>
              <a:t>Grupa RST</a:t>
            </a: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id="{143A1601-E9C3-4B4E-9403-7BF4E42C3F9B}"/>
              </a:ext>
            </a:extLst>
          </p:cNvPr>
          <p:cNvSpPr txBox="1"/>
          <p:nvPr/>
        </p:nvSpPr>
        <p:spPr>
          <a:xfrm>
            <a:off x="4105917" y="4512166"/>
            <a:ext cx="2592649" cy="32335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lnSpc>
                <a:spcPts val="1984"/>
              </a:lnSpc>
              <a:buClr>
                <a:schemeClr val="accent1">
                  <a:lumMod val="75000"/>
                </a:schemeClr>
              </a:buClr>
              <a:buSzPct val="150000"/>
            </a:pPr>
            <a:r>
              <a:rPr lang="pl-PL" sz="132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Obszary działalności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E16A7A2D-7311-48C9-B271-FFE7C9916AA9}"/>
              </a:ext>
            </a:extLst>
          </p:cNvPr>
          <p:cNvSpPr txBox="1"/>
          <p:nvPr/>
        </p:nvSpPr>
        <p:spPr>
          <a:xfrm>
            <a:off x="7297989" y="4518098"/>
            <a:ext cx="2592649" cy="32335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ts val="1984"/>
              </a:lnSpc>
              <a:buClr>
                <a:schemeClr val="accent1">
                  <a:lumMod val="75000"/>
                </a:schemeClr>
              </a:buClr>
              <a:buSzPct val="150000"/>
            </a:pPr>
            <a:r>
              <a:rPr lang="pl-PL" sz="132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Obszary działalności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38D1FCEA-7B2E-8032-5D54-22B35C1AD0A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009" y="1768729"/>
            <a:ext cx="2934743" cy="71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225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0F12518-13CE-0A66-99DA-ABAFAF5C5C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6" b="13"/>
          <a:stretch/>
        </p:blipFill>
        <p:spPr>
          <a:xfrm>
            <a:off x="0" y="578839"/>
            <a:ext cx="10691813" cy="698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2968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61DC645-6F04-7009-DE4B-CB26644DE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2" b="6"/>
          <a:stretch/>
        </p:blipFill>
        <p:spPr>
          <a:xfrm>
            <a:off x="0" y="570451"/>
            <a:ext cx="10691813" cy="698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6088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E14485AC-3ACC-45EF-BE67-C935CE4E1F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0" b="12"/>
          <a:stretch/>
        </p:blipFill>
        <p:spPr>
          <a:xfrm>
            <a:off x="0" y="617621"/>
            <a:ext cx="10691813" cy="694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651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5419B320-60BD-9B20-76FA-5C73B16EC1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2"/>
          <a:stretch/>
        </p:blipFill>
        <p:spPr>
          <a:xfrm>
            <a:off x="0" y="578839"/>
            <a:ext cx="10691813" cy="698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5486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7336049-C190-9469-27D8-798C164D4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6" b="13"/>
          <a:stretch/>
        </p:blipFill>
        <p:spPr>
          <a:xfrm>
            <a:off x="0" y="578839"/>
            <a:ext cx="10691813" cy="698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4948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Motyw pakietu Office">
  <a:themeElements>
    <a:clrScheme name="RS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D5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7516</TotalTime>
  <Words>148</Words>
  <Application>Microsoft Office PowerPoint</Application>
  <PresentationFormat>Niestandardowy</PresentationFormat>
  <Paragraphs>72</Paragraphs>
  <Slides>31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40" baseType="lpstr">
      <vt:lpstr>Wingdings</vt:lpstr>
      <vt:lpstr>Barlow ExtraBold</vt:lpstr>
      <vt:lpstr>Calibri Light</vt:lpstr>
      <vt:lpstr>Roboto</vt:lpstr>
      <vt:lpstr>Arial</vt:lpstr>
      <vt:lpstr>Open Sans</vt:lpstr>
      <vt:lpstr>Calibri</vt:lpstr>
      <vt:lpstr>Barlow SemiBold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Kuba Korkowski</dc:creator>
  <cp:lastModifiedBy>Office8</cp:lastModifiedBy>
  <cp:revision>421</cp:revision>
  <dcterms:created xsi:type="dcterms:W3CDTF">2018-03-01T11:08:13Z</dcterms:created>
  <dcterms:modified xsi:type="dcterms:W3CDTF">2025-03-04T08:36:47Z</dcterms:modified>
</cp:coreProperties>
</file>